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8" r:id="rId1"/>
  </p:sldMasterIdLst>
  <p:sldIdLst>
    <p:sldId id="256" r:id="rId2"/>
    <p:sldId id="257" r:id="rId3"/>
    <p:sldId id="258" r:id="rId4"/>
    <p:sldId id="284" r:id="rId5"/>
    <p:sldId id="285" r:id="rId6"/>
    <p:sldId id="286" r:id="rId7"/>
    <p:sldId id="287" r:id="rId8"/>
    <p:sldId id="268" r:id="rId9"/>
    <p:sldId id="288" r:id="rId10"/>
    <p:sldId id="269" r:id="rId11"/>
    <p:sldId id="289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A951A3-9999-4931-8DAC-6DAE3E2C24EE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B8DC467-E753-49F8-A024-29D0BEBCF170}" type="slidenum">
              <a:rPr lang="es-ES" altLang="es-CR" smtClean="0"/>
              <a:pPr/>
              <a:t>‹Nº›</a:t>
            </a:fld>
            <a:endParaRPr lang="es-ES" altLang="es-CR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28784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EEB0A-CFC1-4D21-812D-4561D3EB0959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975E-F9B2-4CF4-9147-B66BB090DAC2}" type="slidenum">
              <a:rPr lang="es-ES" altLang="es-CR" smtClean="0"/>
              <a:pPr/>
              <a:t>‹Nº›</a:t>
            </a:fld>
            <a:endParaRPr lang="es-ES" altLang="es-CR"/>
          </a:p>
        </p:txBody>
      </p:sp>
    </p:spTree>
    <p:extLst>
      <p:ext uri="{BB962C8B-B14F-4D97-AF65-F5344CB8AC3E}">
        <p14:creationId xmlns:p14="http://schemas.microsoft.com/office/powerpoint/2010/main" val="44475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D67C-FB3E-4E9D-B389-0DD44E9D53A9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6DA1-5F8B-42A6-87C4-9A8B3EFBDA7C}" type="slidenum">
              <a:rPr lang="es-ES" altLang="es-CR" smtClean="0"/>
              <a:pPr/>
              <a:t>‹Nº›</a:t>
            </a:fld>
            <a:endParaRPr lang="es-ES" altLang="es-CR"/>
          </a:p>
        </p:txBody>
      </p:sp>
    </p:spTree>
    <p:extLst>
      <p:ext uri="{BB962C8B-B14F-4D97-AF65-F5344CB8AC3E}">
        <p14:creationId xmlns:p14="http://schemas.microsoft.com/office/powerpoint/2010/main" val="301868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1092-DB6A-4DDC-82B4-CB17B901742D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C8E-2E22-45E9-821E-4E75C0B8F1DD}" type="slidenum">
              <a:rPr lang="es-ES" altLang="es-CR" smtClean="0"/>
              <a:pPr/>
              <a:t>‹Nº›</a:t>
            </a:fld>
            <a:endParaRPr lang="es-ES" altLang="es-CR"/>
          </a:p>
        </p:txBody>
      </p:sp>
    </p:spTree>
    <p:extLst>
      <p:ext uri="{BB962C8B-B14F-4D97-AF65-F5344CB8AC3E}">
        <p14:creationId xmlns:p14="http://schemas.microsoft.com/office/powerpoint/2010/main" val="2055548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B771F0-E5C5-4332-8BEC-98F350BD067C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4893E9-7D94-4E44-A2B5-A0C249BF87CF}" type="slidenum">
              <a:rPr lang="es-ES" altLang="es-CR" smtClean="0"/>
              <a:pPr/>
              <a:t>‹Nº›</a:t>
            </a:fld>
            <a:endParaRPr lang="es-ES" altLang="es-CR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84311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A44A-B5A8-4214-A2BD-585A28BB99CF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24C0-636C-4C13-ACF5-4B738BA0A5E5}" type="slidenum">
              <a:rPr lang="es-ES" altLang="es-CR" smtClean="0"/>
              <a:pPr/>
              <a:t>‹Nº›</a:t>
            </a:fld>
            <a:endParaRPr lang="es-ES" altLang="es-CR"/>
          </a:p>
        </p:txBody>
      </p:sp>
    </p:spTree>
    <p:extLst>
      <p:ext uri="{BB962C8B-B14F-4D97-AF65-F5344CB8AC3E}">
        <p14:creationId xmlns:p14="http://schemas.microsoft.com/office/powerpoint/2010/main" val="62987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4B60-F186-4BFB-A163-EF46E26495D7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7BFB-EC87-4E54-A1CB-895F6952B576}" type="slidenum">
              <a:rPr lang="es-ES" altLang="es-CR" smtClean="0"/>
              <a:pPr/>
              <a:t>‹Nº›</a:t>
            </a:fld>
            <a:endParaRPr lang="es-ES" altLang="es-CR"/>
          </a:p>
        </p:txBody>
      </p:sp>
    </p:spTree>
    <p:extLst>
      <p:ext uri="{BB962C8B-B14F-4D97-AF65-F5344CB8AC3E}">
        <p14:creationId xmlns:p14="http://schemas.microsoft.com/office/powerpoint/2010/main" val="280216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3E522-302C-492D-855F-FBFD86AD27D9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6E82-DC87-431C-AE13-76838B27E6D9}" type="slidenum">
              <a:rPr lang="es-ES" altLang="es-CR" smtClean="0"/>
              <a:pPr/>
              <a:t>‹Nº›</a:t>
            </a:fld>
            <a:endParaRPr lang="es-ES" altLang="es-CR"/>
          </a:p>
        </p:txBody>
      </p:sp>
    </p:spTree>
    <p:extLst>
      <p:ext uri="{BB962C8B-B14F-4D97-AF65-F5344CB8AC3E}">
        <p14:creationId xmlns:p14="http://schemas.microsoft.com/office/powerpoint/2010/main" val="187930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28E5-27A0-462D-A7C8-AD3E31EBCF1E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E519-7E8C-4D40-A29D-C61257B75D8D}" type="slidenum">
              <a:rPr lang="es-ES" altLang="es-CR" smtClean="0"/>
              <a:pPr/>
              <a:t>‹Nº›</a:t>
            </a:fld>
            <a:endParaRPr lang="es-ES" altLang="es-CR"/>
          </a:p>
        </p:txBody>
      </p:sp>
    </p:spTree>
    <p:extLst>
      <p:ext uri="{BB962C8B-B14F-4D97-AF65-F5344CB8AC3E}">
        <p14:creationId xmlns:p14="http://schemas.microsoft.com/office/powerpoint/2010/main" val="73426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E7CB51-72C1-45C9-AC46-8D45DAA2ACC4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5817C9-F01A-468E-AEEB-E73058C5E6FD}" type="slidenum">
              <a:rPr lang="es-ES" altLang="es-CR" smtClean="0"/>
              <a:pPr/>
              <a:t>‹Nº›</a:t>
            </a:fld>
            <a:endParaRPr lang="es-ES" altLang="es-C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526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631833-3143-4DA3-8106-A7241223275E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BB008F-F24D-4EEC-9FAB-4A2AF7C20795}" type="slidenum">
              <a:rPr lang="es-ES" altLang="es-CR" smtClean="0"/>
              <a:pPr/>
              <a:t>‹Nº›</a:t>
            </a:fld>
            <a:endParaRPr lang="es-ES" altLang="es-C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10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BFB3E522-302C-492D-855F-FBFD86AD27D9}" type="datetimeFigureOut">
              <a:rPr lang="es-ES" altLang="es-CR" smtClean="0"/>
              <a:pPr/>
              <a:t>23/04/2024</a:t>
            </a:fld>
            <a:endParaRPr lang="es-ES" alt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E80B6E82-DC87-431C-AE13-76838B27E6D9}" type="slidenum">
              <a:rPr lang="es-ES" altLang="es-CR" smtClean="0"/>
              <a:pPr/>
              <a:t>‹Nº›</a:t>
            </a:fld>
            <a:endParaRPr lang="es-ES" altLang="es-CR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3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ítulo 1">
            <a:extLst>
              <a:ext uri="{FF2B5EF4-FFF2-40B4-BE49-F238E27FC236}">
                <a16:creationId xmlns:a16="http://schemas.microsoft.com/office/drawing/2014/main" id="{21CAD353-60C9-4F7B-8584-9539FDE278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346" y="2110672"/>
            <a:ext cx="6270922" cy="2098226"/>
          </a:xfrm>
        </p:spPr>
        <p:txBody>
          <a:bodyPr>
            <a:normAutofit fontScale="90000"/>
          </a:bodyPr>
          <a:lstStyle/>
          <a:p>
            <a:r>
              <a:rPr lang="es-ES" altLang="es-CR" dirty="0"/>
              <a:t>LA INFLUENCIA DEL DERECHO ITALIANO EN COSTA RICA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03EBEF-44E7-4F39-B1B6-438C9863B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9929" y="4275876"/>
            <a:ext cx="5123755" cy="1086237"/>
          </a:xfrm>
        </p:spPr>
        <p:txBody>
          <a:bodyPr>
            <a:normAutofit/>
          </a:bodyPr>
          <a:lstStyle/>
          <a:p>
            <a:endParaRPr lang="es-ES" altLang="es-CR" dirty="0">
              <a:solidFill>
                <a:schemeClr val="bg1"/>
              </a:solidFill>
            </a:endParaRPr>
          </a:p>
          <a:p>
            <a:r>
              <a:rPr lang="es-ES" altLang="es-CR" dirty="0">
                <a:solidFill>
                  <a:schemeClr val="bg1"/>
                </a:solidFill>
              </a:rPr>
              <a:t>                       </a:t>
            </a:r>
          </a:p>
          <a:p>
            <a:pPr algn="r"/>
            <a:r>
              <a:rPr lang="es-ES" altLang="es-CR" sz="2400" dirty="0">
                <a:solidFill>
                  <a:schemeClr val="bg1"/>
                </a:solidFill>
              </a:rPr>
              <a:t>Prof. Haideer Miranda Bonilla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Risultati immagini per corte costituzionale italiana">
            <a:extLst>
              <a:ext uri="{FF2B5EF4-FFF2-40B4-BE49-F238E27FC236}">
                <a16:creationId xmlns:a16="http://schemas.microsoft.com/office/drawing/2014/main" id="{B6572DFE-BE76-4BA9-8698-216838A0F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510" y="1562932"/>
            <a:ext cx="6112980" cy="37321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231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59CB5-F6FF-5794-24A4-A7C1D893A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ítulo 1">
            <a:extLst>
              <a:ext uri="{FF2B5EF4-FFF2-40B4-BE49-F238E27FC236}">
                <a16:creationId xmlns:a16="http://schemas.microsoft.com/office/drawing/2014/main" id="{8AEAB1D2-80C9-6233-12B8-BF7EFD23E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" altLang="es-CR" sz="3200" b="1" dirty="0"/>
              <a:t>LA INFLUENCIA DE DERECHO ITALIANO EN COSTA RICA </a:t>
            </a:r>
          </a:p>
        </p:txBody>
      </p:sp>
      <p:sp>
        <p:nvSpPr>
          <p:cNvPr id="3074" name="Marcador de contenido 2">
            <a:extLst>
              <a:ext uri="{FF2B5EF4-FFF2-40B4-BE49-F238E27FC236}">
                <a16:creationId xmlns:a16="http://schemas.microsoft.com/office/drawing/2014/main" id="{B6AB369E-D6E0-54B5-E417-66E638FCF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altLang="es-CR" b="1" dirty="0"/>
              <a:t>DERECHO CONSTITUCIONAL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altLang="es-CR" dirty="0"/>
              <a:t>Realización de doctorados en derecho constitucional en Italia 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altLang="es-CR" dirty="0"/>
              <a:t>En la Especialidad en Justicia Constitucional en la Universidad de Pisa han participado más de 60 costarricenses (2011 – 2023)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altLang="es-CR" dirty="0"/>
              <a:t>Proyecto de convenio de cooperación entre la Sala Constitucional y la Corte </a:t>
            </a:r>
            <a:r>
              <a:rPr lang="es-ES" altLang="es-CR" dirty="0" err="1"/>
              <a:t>Costituzionale</a:t>
            </a:r>
            <a:endParaRPr lang="es-ES" altLang="es-CR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altLang="es-CR" dirty="0"/>
              <a:t>Acuerdos de cooperación e intercambio de profesores y estudiantes (Pisa y en trámite con la Univ. de Turín)</a:t>
            </a:r>
          </a:p>
          <a:p>
            <a:pPr marL="0" indent="0" algn="just">
              <a:buNone/>
            </a:pPr>
            <a:endParaRPr lang="es-ES" altLang="es-CR" dirty="0"/>
          </a:p>
          <a:p>
            <a:pPr marL="0" indent="0" algn="just">
              <a:buNone/>
            </a:pPr>
            <a:endParaRPr lang="es-ES" altLang="es-CR" dirty="0"/>
          </a:p>
        </p:txBody>
      </p:sp>
    </p:spTree>
    <p:extLst>
      <p:ext uri="{BB962C8B-B14F-4D97-AF65-F5344CB8AC3E}">
        <p14:creationId xmlns:p14="http://schemas.microsoft.com/office/powerpoint/2010/main" val="2519723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ítulo 1">
            <a:extLst>
              <a:ext uri="{FF2B5EF4-FFF2-40B4-BE49-F238E27FC236}">
                <a16:creationId xmlns:a16="http://schemas.microsoft.com/office/drawing/2014/main" id="{36CC16F7-0EA0-4AC5-A43A-1CCA0B7F9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altLang="es-CR" sz="3200" b="1" dirty="0"/>
              <a:t>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FA1814-14A3-472D-8EE1-C7892B926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</a:pPr>
            <a:r>
              <a:rPr lang="es-ES_tradnl" altLang="es-CR" sz="2400" dirty="0"/>
              <a:t>El derecho italiano ha influenciado el derecho internacional público como privado, el derecho tributario, los derechos humanos, la filosofía del derecho, entre otros.</a:t>
            </a:r>
          </a:p>
          <a:p>
            <a:pPr algn="just">
              <a:lnSpc>
                <a:spcPct val="80000"/>
              </a:lnSpc>
            </a:pPr>
            <a:r>
              <a:rPr lang="es-ES_tradnl" altLang="es-CR" sz="2400" dirty="0"/>
              <a:t>Intercambio de profesores y estudiantes ha permitido un “intercambio cultural”</a:t>
            </a:r>
          </a:p>
          <a:p>
            <a:pPr algn="just">
              <a:lnSpc>
                <a:spcPct val="80000"/>
              </a:lnSpc>
            </a:pPr>
            <a:r>
              <a:rPr lang="es-ES_tradnl" altLang="es-CR" sz="2400" dirty="0"/>
              <a:t>Los programas de becas y cooperación entre la UCR y universidades italianas ha sido fundamental</a:t>
            </a:r>
          </a:p>
          <a:p>
            <a:pPr algn="just">
              <a:lnSpc>
                <a:spcPct val="80000"/>
              </a:lnSpc>
            </a:pPr>
            <a:r>
              <a:rPr lang="es-ES" altLang="es-CR" sz="2400" dirty="0"/>
              <a:t>Los proyecto de </a:t>
            </a:r>
            <a:r>
              <a:rPr lang="es-ES" altLang="es-CR" sz="2400" dirty="0" err="1"/>
              <a:t>movibilidad</a:t>
            </a:r>
            <a:r>
              <a:rPr lang="es-ES" altLang="es-CR" sz="2400" dirty="0"/>
              <a:t> académica impulsados por Oficina de Asuntos Internacionales y Cooperación Externa (OAICE) han sido fundamentales para que profesores estudien en Italia</a:t>
            </a:r>
            <a:endParaRPr lang="es-ES_tradnl" altLang="es-CR" sz="2400" dirty="0"/>
          </a:p>
          <a:p>
            <a:pPr algn="just">
              <a:lnSpc>
                <a:spcPct val="80000"/>
              </a:lnSpc>
            </a:pPr>
            <a:endParaRPr lang="es-ES_tradnl" altLang="es-CR" sz="3000" dirty="0"/>
          </a:p>
          <a:p>
            <a:pPr algn="just">
              <a:lnSpc>
                <a:spcPct val="80000"/>
              </a:lnSpc>
            </a:pPr>
            <a:endParaRPr lang="es-ES_tradnl" altLang="es-CR" sz="3000" dirty="0"/>
          </a:p>
          <a:p>
            <a:pPr>
              <a:lnSpc>
                <a:spcPct val="80000"/>
              </a:lnSpc>
            </a:pPr>
            <a:endParaRPr lang="es-ES_tradnl" altLang="es-CR" sz="3000" dirty="0"/>
          </a:p>
          <a:p>
            <a:pPr>
              <a:lnSpc>
                <a:spcPct val="80000"/>
              </a:lnSpc>
            </a:pPr>
            <a:endParaRPr lang="es-ES" altLang="es-CR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ítulo 1">
            <a:extLst>
              <a:ext uri="{FF2B5EF4-FFF2-40B4-BE49-F238E27FC236}">
                <a16:creationId xmlns:a16="http://schemas.microsoft.com/office/drawing/2014/main" id="{75AB045C-CCCB-460D-9478-4DE70E871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altLang="es-CR" sz="3600" b="1" dirty="0"/>
              <a:t>ANTECEDENTES HISTÓRICOS</a:t>
            </a:r>
          </a:p>
        </p:txBody>
      </p:sp>
      <p:sp>
        <p:nvSpPr>
          <p:cNvPr id="3074" name="Marcador de contenido 2">
            <a:extLst>
              <a:ext uri="{FF2B5EF4-FFF2-40B4-BE49-F238E27FC236}">
                <a16:creationId xmlns:a16="http://schemas.microsoft.com/office/drawing/2014/main" id="{736FB512-78EF-4F7F-BBE1-09E3A3120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R" sz="2400" b="1" dirty="0">
                <a:effectLst/>
                <a:latin typeface="+mj-lt"/>
                <a:ea typeface="Calibri" panose="020F0502020204030204" pitchFamily="34" charset="0"/>
              </a:rPr>
              <a:t>Las primeras obras jurídicas italianas en la biblioteca de la Universidad Santo Tomas</a:t>
            </a:r>
          </a:p>
          <a:p>
            <a:pPr marL="0" indent="0" algn="just">
              <a:buNone/>
            </a:pPr>
            <a:r>
              <a:rPr lang="es-ES" altLang="es-CR" dirty="0"/>
              <a:t>La biblioteca de la Universidad de Santo Tomás fue la primera estatal–creada en 1843- que fue utilizada por profesores y estudiantes de Derecho.</a:t>
            </a:r>
          </a:p>
          <a:p>
            <a:pPr marL="0" indent="0" algn="just">
              <a:buNone/>
            </a:pPr>
            <a:r>
              <a:rPr lang="es-ES" altLang="es-CR" dirty="0"/>
              <a:t>- </a:t>
            </a:r>
            <a:r>
              <a:rPr lang="es-ES" altLang="es-CR" b="1" dirty="0"/>
              <a:t>Comentario sobre la ciencia de la legislación de </a:t>
            </a:r>
            <a:r>
              <a:rPr lang="es-ES" altLang="es-CR" b="1" dirty="0" err="1"/>
              <a:t>Filangieri</a:t>
            </a:r>
            <a:r>
              <a:rPr lang="es-ES" altLang="es-CR" dirty="0"/>
              <a:t>, del suizo </a:t>
            </a:r>
            <a:r>
              <a:rPr lang="es-ES" altLang="es-CR" dirty="0" err="1"/>
              <a:t>Benjamin</a:t>
            </a:r>
            <a:r>
              <a:rPr lang="es-ES" altLang="es-CR" dirty="0"/>
              <a:t> </a:t>
            </a:r>
            <a:r>
              <a:rPr lang="es-ES" altLang="es-CR" dirty="0" err="1"/>
              <a:t>Constant</a:t>
            </a:r>
            <a:r>
              <a:rPr lang="es-ES" altLang="es-CR" dirty="0"/>
              <a:t> (1767-1830)</a:t>
            </a:r>
          </a:p>
          <a:p>
            <a:pPr marL="0" indent="0" algn="just">
              <a:buNone/>
            </a:pPr>
            <a:r>
              <a:rPr lang="es-ES" altLang="es-CR" dirty="0"/>
              <a:t>- </a:t>
            </a:r>
            <a:r>
              <a:rPr lang="es-ES" altLang="es-CR" b="1" dirty="0"/>
              <a:t>Instituciones del Derecho Canónico</a:t>
            </a:r>
            <a:r>
              <a:rPr lang="es-ES" altLang="es-CR" dirty="0"/>
              <a:t>, obra en tres tomos del sacerdote y jurista italiano </a:t>
            </a:r>
            <a:r>
              <a:rPr lang="es-ES" altLang="es-CR" dirty="0" err="1"/>
              <a:t>Domenico</a:t>
            </a:r>
            <a:r>
              <a:rPr lang="es-ES" altLang="es-CR" dirty="0"/>
              <a:t> </a:t>
            </a:r>
            <a:r>
              <a:rPr lang="es-ES" altLang="es-CR" dirty="0" err="1"/>
              <a:t>Cavallari</a:t>
            </a:r>
            <a:r>
              <a:rPr lang="es-ES" altLang="es-CR" dirty="0"/>
              <a:t> (1724-1781). </a:t>
            </a:r>
          </a:p>
          <a:p>
            <a:pPr marL="0" indent="0" algn="just">
              <a:buNone/>
            </a:pPr>
            <a:endParaRPr lang="es-ES" altLang="es-CR" dirty="0"/>
          </a:p>
          <a:p>
            <a:pPr algn="just"/>
            <a:endParaRPr lang="es-ES" altLang="es-C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43FB3E-2FF2-45EE-8DF5-07482BC49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just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s-ES" sz="3600" b="1" dirty="0">
                <a:ea typeface="+mj-ea"/>
              </a:rPr>
              <a:t>LA ADQUISICIÓN DE OBRAS JURÍDICAS ITALIANAS POR LA BIBLIOTECA DE LA FACULTAD DE DERECHO (UCR)</a:t>
            </a:r>
            <a:r>
              <a:rPr lang="es-ES" b="1" dirty="0">
                <a:ea typeface="+mj-ea"/>
              </a:rPr>
              <a:t>	</a:t>
            </a:r>
          </a:p>
        </p:txBody>
      </p:sp>
      <p:sp>
        <p:nvSpPr>
          <p:cNvPr id="4098" name="Marcador de contenido 2">
            <a:extLst>
              <a:ext uri="{FF2B5EF4-FFF2-40B4-BE49-F238E27FC236}">
                <a16:creationId xmlns:a16="http://schemas.microsoft.com/office/drawing/2014/main" id="{B452C10C-3234-4AA4-A50C-9D250D695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altLang="es-CR" dirty="0"/>
          </a:p>
          <a:p>
            <a:pPr marL="0" indent="0" algn="just">
              <a:buNone/>
            </a:pPr>
            <a:r>
              <a:rPr lang="es-ES" altLang="es-CR" dirty="0"/>
              <a:t>En los primeros años de fundación de la Biblioteca de la Facultad de Derecho se compraron una gran cantidad de obras jurídicas en italiano principalmente en derecho privado (civil y comercial). </a:t>
            </a:r>
          </a:p>
          <a:p>
            <a:pPr marL="0" indent="0" algn="just">
              <a:buNone/>
            </a:pPr>
            <a:r>
              <a:rPr lang="es-ES" altLang="es-CR" dirty="0"/>
              <a:t>En otras áreas encontramos reconocidas obras:</a:t>
            </a:r>
          </a:p>
          <a:p>
            <a:pPr marL="0" indent="0" algn="just">
              <a:buNone/>
            </a:pPr>
            <a:r>
              <a:rPr lang="it-IT" altLang="es-CR" dirty="0"/>
              <a:t> - Teoria della Scienza Giuridica de Norberto Bobbio (1950). </a:t>
            </a:r>
          </a:p>
          <a:p>
            <a:pPr marL="0" indent="0" algn="just">
              <a:buNone/>
            </a:pPr>
            <a:r>
              <a:rPr lang="it-IT" altLang="es-CR" dirty="0"/>
              <a:t>- La revocazione delle decisioni giurisdizionali amministrative de Giovanni Zaccaria  (1953).</a:t>
            </a:r>
          </a:p>
          <a:p>
            <a:pPr marL="0" indent="0" algn="just">
              <a:buNone/>
            </a:pPr>
            <a:r>
              <a:rPr lang="it-IT" altLang="es-CR" dirty="0"/>
              <a:t>- Lezioni di Diritto Internazionale Privato de Roberto Ago (1955).</a:t>
            </a:r>
            <a:endParaRPr lang="es-ES_tradnl" altLang="es-C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19DAF-9D3D-24F9-B401-99258A7ED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ítulo 1">
            <a:extLst>
              <a:ext uri="{FF2B5EF4-FFF2-40B4-BE49-F238E27FC236}">
                <a16:creationId xmlns:a16="http://schemas.microsoft.com/office/drawing/2014/main" id="{CB40BD63-47AC-377C-65AD-B643584F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ES" altLang="es-CR" sz="3600" b="1" dirty="0"/>
              <a:t>LOS ESTUDIOS DE POSGRADO DE EDUARDO ORTIZ </a:t>
            </a:r>
            <a:r>
              <a:rPr lang="es-ES" altLang="es-CR" sz="3600" b="1" dirty="0" err="1"/>
              <a:t>ORTIZ</a:t>
            </a:r>
            <a:r>
              <a:rPr lang="es-ES" altLang="es-CR" sz="3600" b="1" dirty="0"/>
              <a:t> Y WALTER ANTILLÓN MONTEALEGRE EN ITALIA</a:t>
            </a:r>
          </a:p>
        </p:txBody>
      </p:sp>
      <p:sp>
        <p:nvSpPr>
          <p:cNvPr id="3074" name="Marcador de contenido 2">
            <a:extLst>
              <a:ext uri="{FF2B5EF4-FFF2-40B4-BE49-F238E27FC236}">
                <a16:creationId xmlns:a16="http://schemas.microsoft.com/office/drawing/2014/main" id="{8FC0EFB8-69AF-CDED-250E-C90812370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ES" altLang="es-CR" dirty="0"/>
          </a:p>
          <a:p>
            <a:pPr algn="just"/>
            <a:r>
              <a:rPr lang="es-ES" altLang="es-CR" dirty="0"/>
              <a:t>Proyecto de becas para que jóvenes graduados fueran a estudiar sus posgrados a Italia</a:t>
            </a:r>
          </a:p>
          <a:p>
            <a:pPr algn="just"/>
            <a:endParaRPr lang="es-ES" altLang="es-CR" dirty="0"/>
          </a:p>
          <a:p>
            <a:pPr algn="just"/>
            <a:r>
              <a:rPr lang="es-ES" altLang="es-CR" dirty="0"/>
              <a:t>Creación de la Revista de Ciencias Jurídicas (1963)</a:t>
            </a:r>
          </a:p>
          <a:p>
            <a:pPr algn="just"/>
            <a:endParaRPr lang="es-ES" altLang="es-CR" dirty="0"/>
          </a:p>
          <a:p>
            <a:pPr algn="just"/>
            <a:r>
              <a:rPr lang="es-ES" altLang="es-CR" dirty="0"/>
              <a:t>En sus obras se utiliza principalmente doctrina italiana</a:t>
            </a:r>
          </a:p>
        </p:txBody>
      </p:sp>
    </p:spTree>
    <p:extLst>
      <p:ext uri="{BB962C8B-B14F-4D97-AF65-F5344CB8AC3E}">
        <p14:creationId xmlns:p14="http://schemas.microsoft.com/office/powerpoint/2010/main" val="2088105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9B684-58B6-397F-940D-E1F414888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ítulo 1">
            <a:extLst>
              <a:ext uri="{FF2B5EF4-FFF2-40B4-BE49-F238E27FC236}">
                <a16:creationId xmlns:a16="http://schemas.microsoft.com/office/drawing/2014/main" id="{F0C95139-0107-5F1D-09E2-7C7758C94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" altLang="es-CR" sz="3200" b="1" dirty="0"/>
              <a:t>LOS ESTUDIOS EN ITALIA DE UNA GENERACIÓN DE PROFESORES </a:t>
            </a:r>
          </a:p>
        </p:txBody>
      </p:sp>
      <p:sp>
        <p:nvSpPr>
          <p:cNvPr id="3074" name="Marcador de contenido 2">
            <a:extLst>
              <a:ext uri="{FF2B5EF4-FFF2-40B4-BE49-F238E27FC236}">
                <a16:creationId xmlns:a16="http://schemas.microsoft.com/office/drawing/2014/main" id="{443DADFC-CE13-8CEC-C849-BC689D14A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ES" altLang="es-CR" dirty="0"/>
          </a:p>
          <a:p>
            <a:pPr marL="0" indent="0" algn="just">
              <a:buNone/>
            </a:pPr>
            <a:r>
              <a:rPr lang="es-ES" altLang="es-CR" dirty="0"/>
              <a:t>Los profesores, Víctor Pérez Vargas realizó sus estudios de posgrado en derecho privado en las Universidades de Mesina y Pisa, Rubén Hernández Valle, de manera pionera realizó su doctorado en derecho constitucional en la Universidad La </a:t>
            </a:r>
            <a:r>
              <a:rPr lang="es-ES" altLang="es-CR" dirty="0" err="1"/>
              <a:t>Sapienza</a:t>
            </a:r>
            <a:r>
              <a:rPr lang="es-ES" altLang="es-CR" dirty="0"/>
              <a:t>, Gastón </a:t>
            </a:r>
            <a:r>
              <a:rPr lang="es-ES" altLang="es-CR" dirty="0" err="1"/>
              <a:t>Certad</a:t>
            </a:r>
            <a:r>
              <a:rPr lang="es-ES" altLang="es-CR" dirty="0"/>
              <a:t> Maroto en derecho comercial en la Universidad de Nápoles, Rodrigo Barahona en derecho agrario, Octavio Torrealba Toruño en derecho tributario y Bernardo Van Der </a:t>
            </a:r>
            <a:r>
              <a:rPr lang="es-ES" altLang="es-CR" dirty="0" err="1"/>
              <a:t>Laat</a:t>
            </a:r>
            <a:r>
              <a:rPr lang="es-ES" altLang="es-CR" dirty="0"/>
              <a:t> en derecho al trabajo, estos tres últimos en la Universidad de Pisa.</a:t>
            </a:r>
          </a:p>
          <a:p>
            <a:pPr marL="0" indent="0" algn="just">
              <a:buNone/>
            </a:pPr>
            <a:endParaRPr lang="es-ES" altLang="es-CR" dirty="0"/>
          </a:p>
          <a:p>
            <a:pPr marL="0" indent="0" algn="just">
              <a:buNone/>
            </a:pPr>
            <a:endParaRPr lang="es-ES" altLang="es-CR" dirty="0"/>
          </a:p>
        </p:txBody>
      </p:sp>
    </p:spTree>
    <p:extLst>
      <p:ext uri="{BB962C8B-B14F-4D97-AF65-F5344CB8AC3E}">
        <p14:creationId xmlns:p14="http://schemas.microsoft.com/office/powerpoint/2010/main" val="280361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250B0-22CD-608C-0228-4E829CAD8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ítulo 1">
            <a:extLst>
              <a:ext uri="{FF2B5EF4-FFF2-40B4-BE49-F238E27FC236}">
                <a16:creationId xmlns:a16="http://schemas.microsoft.com/office/drawing/2014/main" id="{226CE59B-245F-BF66-B150-9685E05C5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" altLang="es-CR" sz="3200" b="1" dirty="0"/>
              <a:t>LA INFLUENCIA DE DERECHO ITALIANO EN COSTA RICA </a:t>
            </a:r>
          </a:p>
        </p:txBody>
      </p:sp>
      <p:sp>
        <p:nvSpPr>
          <p:cNvPr id="3074" name="Marcador de contenido 2">
            <a:extLst>
              <a:ext uri="{FF2B5EF4-FFF2-40B4-BE49-F238E27FC236}">
                <a16:creationId xmlns:a16="http://schemas.microsoft.com/office/drawing/2014/main" id="{93FE4B8B-2DE4-F26F-53A6-362B2461A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altLang="es-CR" b="1" dirty="0"/>
              <a:t>DERECHO CIVIL </a:t>
            </a:r>
          </a:p>
          <a:p>
            <a:pPr marL="0" indent="0" algn="just">
              <a:buNone/>
            </a:pPr>
            <a:r>
              <a:rPr lang="es-ES" altLang="es-CR" dirty="0"/>
              <a:t>La influencia de las traducciones al español de algunos grandes juristas como en el Derecho Procesal a Chiovenda, a Carnelutti y a Calamandrei; en el derecho de quiebras a Salvatore </a:t>
            </a:r>
            <a:r>
              <a:rPr lang="es-ES" altLang="es-CR" dirty="0" err="1"/>
              <a:t>Satta</a:t>
            </a:r>
            <a:endParaRPr lang="es-ES" altLang="es-CR" dirty="0"/>
          </a:p>
          <a:p>
            <a:pPr marL="0" indent="0" algn="just">
              <a:buNone/>
            </a:pPr>
            <a:r>
              <a:rPr lang="es-ES" altLang="es-CR" dirty="0"/>
              <a:t>La traducción de obras por parte de profesores que estudiaron en Italia</a:t>
            </a:r>
          </a:p>
          <a:p>
            <a:pPr marL="0" indent="0" algn="just">
              <a:buNone/>
            </a:pPr>
            <a:r>
              <a:rPr lang="es-ES" altLang="es-CR" dirty="0"/>
              <a:t>Influencia en la normativa y jurisprudencia</a:t>
            </a:r>
          </a:p>
          <a:p>
            <a:pPr marL="0" indent="0" algn="just">
              <a:buNone/>
            </a:pPr>
            <a:endParaRPr lang="es-ES" altLang="es-CR" dirty="0"/>
          </a:p>
          <a:p>
            <a:pPr marL="0" indent="0" algn="just">
              <a:buNone/>
            </a:pPr>
            <a:endParaRPr lang="es-ES" altLang="es-CR" dirty="0"/>
          </a:p>
        </p:txBody>
      </p:sp>
    </p:spTree>
    <p:extLst>
      <p:ext uri="{BB962C8B-B14F-4D97-AF65-F5344CB8AC3E}">
        <p14:creationId xmlns:p14="http://schemas.microsoft.com/office/powerpoint/2010/main" val="323793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BFB48-326B-3978-3DBF-83F435AF8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ítulo 1">
            <a:extLst>
              <a:ext uri="{FF2B5EF4-FFF2-40B4-BE49-F238E27FC236}">
                <a16:creationId xmlns:a16="http://schemas.microsoft.com/office/drawing/2014/main" id="{C7566F72-DB84-6912-AFE2-DB13B2E27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" altLang="es-CR" sz="3200" b="1" dirty="0"/>
              <a:t>LA INFLUENCIA DE DERECHO ITALIANO EN COSTA RICA </a:t>
            </a:r>
          </a:p>
        </p:txBody>
      </p:sp>
      <p:sp>
        <p:nvSpPr>
          <p:cNvPr id="3074" name="Marcador de contenido 2">
            <a:extLst>
              <a:ext uri="{FF2B5EF4-FFF2-40B4-BE49-F238E27FC236}">
                <a16:creationId xmlns:a16="http://schemas.microsoft.com/office/drawing/2014/main" id="{AB7D6FA9-4BDC-EB11-1E20-0AE24351D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altLang="es-CR" b="1" dirty="0"/>
              <a:t>DERECHO AGRARIO </a:t>
            </a:r>
          </a:p>
          <a:p>
            <a:pPr marL="0" indent="0" algn="just">
              <a:buNone/>
            </a:pPr>
            <a:r>
              <a:rPr lang="es-ES" altLang="es-CR" dirty="0"/>
              <a:t>La influencia de Antonio </a:t>
            </a:r>
            <a:r>
              <a:rPr lang="es-ES" altLang="es-CR" dirty="0" err="1"/>
              <a:t>Carrozza</a:t>
            </a:r>
            <a:r>
              <a:rPr lang="es-ES" altLang="es-CR" dirty="0"/>
              <a:t>, profesor de derecho agrario en la Universidad de Pisa y padre del derecho agrario moderno fue extraordinaria en el fortalecimiento y consolidación de nuestro derecho agrario</a:t>
            </a:r>
          </a:p>
          <a:p>
            <a:pPr marL="0" indent="0" algn="just">
              <a:buNone/>
            </a:pPr>
            <a:r>
              <a:rPr lang="es-ES" altLang="es-CR" dirty="0"/>
              <a:t>Los estudios de Ricardo Zeledón y más recientemente de Enrique Ulate y Vanessa Fisher permitieron la difusión de la doctrina agraria más “</a:t>
            </a:r>
            <a:r>
              <a:rPr lang="es-ES" altLang="es-CR" dirty="0" err="1"/>
              <a:t>autorevole</a:t>
            </a:r>
            <a:r>
              <a:rPr lang="es-ES" altLang="es-CR" dirty="0"/>
              <a:t>”</a:t>
            </a:r>
          </a:p>
          <a:p>
            <a:pPr marL="0" indent="0" algn="just">
              <a:buNone/>
            </a:pPr>
            <a:r>
              <a:rPr lang="es-ES" altLang="es-CR" dirty="0"/>
              <a:t>La traducción de las obras del </a:t>
            </a:r>
            <a:r>
              <a:rPr lang="es-ES" altLang="es-CR" dirty="0" err="1"/>
              <a:t>prof.</a:t>
            </a:r>
            <a:r>
              <a:rPr lang="es-ES" altLang="es-CR" dirty="0"/>
              <a:t> </a:t>
            </a:r>
            <a:r>
              <a:rPr lang="es-ES" altLang="es-CR" dirty="0" err="1"/>
              <a:t>Carrozza</a:t>
            </a:r>
            <a:r>
              <a:rPr lang="es-ES" altLang="es-CR" dirty="0"/>
              <a:t> y la utilización de doctrina italiana en literatura jurídica nacional. </a:t>
            </a:r>
          </a:p>
        </p:txBody>
      </p:sp>
    </p:spTree>
    <p:extLst>
      <p:ext uri="{BB962C8B-B14F-4D97-AF65-F5344CB8AC3E}">
        <p14:creationId xmlns:p14="http://schemas.microsoft.com/office/powerpoint/2010/main" val="2263105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isultati immagini per corte costituzionale italiana">
            <a:extLst>
              <a:ext uri="{FF2B5EF4-FFF2-40B4-BE49-F238E27FC236}">
                <a16:creationId xmlns:a16="http://schemas.microsoft.com/office/drawing/2014/main" id="{A11EAD9C-EF91-4FE8-9B54-B6B911D3F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57" y="652640"/>
            <a:ext cx="7821598" cy="52502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0786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89C50-1A87-64D2-228E-CD9E1B341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ítulo 1">
            <a:extLst>
              <a:ext uri="{FF2B5EF4-FFF2-40B4-BE49-F238E27FC236}">
                <a16:creationId xmlns:a16="http://schemas.microsoft.com/office/drawing/2014/main" id="{D6251A30-EC3C-3810-3B18-1063D8A3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" altLang="es-CR" sz="3200" b="1" dirty="0"/>
              <a:t>LA INFLUENCIA DE DERECHO ITALIANO EN COSTA RICA </a:t>
            </a:r>
          </a:p>
        </p:txBody>
      </p:sp>
      <p:sp>
        <p:nvSpPr>
          <p:cNvPr id="3074" name="Marcador de contenido 2">
            <a:extLst>
              <a:ext uri="{FF2B5EF4-FFF2-40B4-BE49-F238E27FC236}">
                <a16:creationId xmlns:a16="http://schemas.microsoft.com/office/drawing/2014/main" id="{373CB75E-48E6-0CFE-ABC7-CABC557F7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altLang="es-CR" b="1" dirty="0"/>
              <a:t>DERECHO CONSTITUCIONAL</a:t>
            </a:r>
          </a:p>
          <a:p>
            <a:pPr marL="0" indent="0" algn="just">
              <a:buNone/>
            </a:pPr>
            <a:r>
              <a:rPr lang="es-ES" altLang="es-CR" dirty="0"/>
              <a:t>Los estudios doctorales de Rubén Hernández Valle en la </a:t>
            </a:r>
            <a:r>
              <a:rPr lang="es-ES" altLang="es-CR" dirty="0" err="1"/>
              <a:t>Università</a:t>
            </a:r>
            <a:r>
              <a:rPr lang="es-ES" altLang="es-CR" dirty="0"/>
              <a:t> La </a:t>
            </a:r>
            <a:r>
              <a:rPr lang="es-ES" altLang="es-CR" dirty="0" err="1"/>
              <a:t>Sapienza</a:t>
            </a:r>
            <a:r>
              <a:rPr lang="es-ES" altLang="es-CR" dirty="0"/>
              <a:t>, tesis dirigida por Mauro Cappelletti </a:t>
            </a:r>
          </a:p>
          <a:p>
            <a:pPr marL="0" indent="0" algn="just">
              <a:buNone/>
            </a:pPr>
            <a:r>
              <a:rPr lang="es-ES" altLang="es-CR" dirty="0"/>
              <a:t>Publicación de su tesis: “El control de la constitucionalidad de las leyes” proponía la creación de un Tribunal Constitucional</a:t>
            </a:r>
          </a:p>
          <a:p>
            <a:pPr marL="0" indent="0" algn="just">
              <a:buNone/>
            </a:pPr>
            <a:r>
              <a:rPr lang="es-ES" altLang="es-CR" dirty="0"/>
              <a:t>Participación directa junto con otros juristas en la creación de la Sala Constitucional, quien tiene algunas competencias similares de la Corte </a:t>
            </a:r>
            <a:r>
              <a:rPr lang="es-ES" altLang="es-CR" dirty="0" err="1"/>
              <a:t>Costituzionale</a:t>
            </a:r>
            <a:endParaRPr lang="es-ES" altLang="es-CR" dirty="0"/>
          </a:p>
          <a:p>
            <a:pPr marL="0" indent="0" algn="just">
              <a:buNone/>
            </a:pPr>
            <a:r>
              <a:rPr lang="es-ES" altLang="es-CR" dirty="0"/>
              <a:t>Influencia de la doctrina italiana en las sentencias de la Sala Constitucional y en publicaciones de académicos nacionales (Bobbio, Ferrajoli, </a:t>
            </a:r>
            <a:r>
              <a:rPr lang="es-ES" altLang="es-CR" dirty="0" err="1"/>
              <a:t>Romboli</a:t>
            </a:r>
            <a:r>
              <a:rPr lang="es-ES" altLang="es-CR" dirty="0"/>
              <a:t>, </a:t>
            </a:r>
            <a:r>
              <a:rPr lang="es-ES" altLang="es-CR" dirty="0" err="1"/>
              <a:t>Pizzorusso</a:t>
            </a:r>
            <a:r>
              <a:rPr lang="es-ES" altLang="es-CR" dirty="0"/>
              <a:t>, </a:t>
            </a:r>
            <a:r>
              <a:rPr lang="es-ES" altLang="es-CR" dirty="0" err="1"/>
              <a:t>Zagrebelsky</a:t>
            </a:r>
            <a:r>
              <a:rPr lang="es-ES" altLang="es-CR" dirty="0"/>
              <a:t>)</a:t>
            </a:r>
          </a:p>
          <a:p>
            <a:pPr marL="0" indent="0" algn="just">
              <a:buNone/>
            </a:pPr>
            <a:endParaRPr lang="es-ES" altLang="es-CR" dirty="0"/>
          </a:p>
          <a:p>
            <a:pPr marL="0" indent="0" algn="just">
              <a:buNone/>
            </a:pPr>
            <a:endParaRPr lang="es-ES" altLang="es-CR" dirty="0"/>
          </a:p>
        </p:txBody>
      </p:sp>
    </p:spTree>
    <p:extLst>
      <p:ext uri="{BB962C8B-B14F-4D97-AF65-F5344CB8AC3E}">
        <p14:creationId xmlns:p14="http://schemas.microsoft.com/office/powerpoint/2010/main" val="3388508268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Recorte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77A1AB"/>
      </a:hlink>
      <a:folHlink>
        <a:srgbClr val="9A5D78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218</TotalTime>
  <Words>733</Words>
  <Application>Microsoft Office PowerPoint</Application>
  <PresentationFormat>Presentación en pantalla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Franklin Gothic Book</vt:lpstr>
      <vt:lpstr>Wingdings</vt:lpstr>
      <vt:lpstr>Recorte</vt:lpstr>
      <vt:lpstr>LA INFLUENCIA DEL DERECHO ITALIANO EN COSTA RICA</vt:lpstr>
      <vt:lpstr>ANTECEDENTES HISTÓRICOS</vt:lpstr>
      <vt:lpstr>LA ADQUISICIÓN DE OBRAS JURÍDICAS ITALIANAS POR LA BIBLIOTECA DE LA FACULTAD DE DERECHO (UCR) </vt:lpstr>
      <vt:lpstr>LOS ESTUDIOS DE POSGRADO DE EDUARDO ORTIZ ORTIZ Y WALTER ANTILLÓN MONTEALEGRE EN ITALIA</vt:lpstr>
      <vt:lpstr>LOS ESTUDIOS EN ITALIA DE UNA GENERACIÓN DE PROFESORES </vt:lpstr>
      <vt:lpstr>LA INFLUENCIA DE DERECHO ITALIANO EN COSTA RICA </vt:lpstr>
      <vt:lpstr>LA INFLUENCIA DE DERECHO ITALIANO EN COSTA RICA </vt:lpstr>
      <vt:lpstr>Presentación de PowerPoint</vt:lpstr>
      <vt:lpstr>LA INFLUENCIA DE DERECHO ITALIANO EN COSTA RICA </vt:lpstr>
      <vt:lpstr>Presentación de PowerPoint</vt:lpstr>
      <vt:lpstr>LA INFLUENCIA DE DERECHO ITALIANO EN COSTA RICA </vt:lpstr>
      <vt:lpstr>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Haideer</dc:creator>
  <cp:lastModifiedBy>Haideer Miranda Bonilla</cp:lastModifiedBy>
  <cp:revision>41</cp:revision>
  <dcterms:created xsi:type="dcterms:W3CDTF">2014-03-20T05:30:01Z</dcterms:created>
  <dcterms:modified xsi:type="dcterms:W3CDTF">2024-04-23T20:37:25Z</dcterms:modified>
</cp:coreProperties>
</file>